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92" r:id="rId2"/>
    <p:sldId id="258" r:id="rId3"/>
    <p:sldId id="266" r:id="rId4"/>
    <p:sldId id="265" r:id="rId5"/>
    <p:sldId id="262" r:id="rId6"/>
    <p:sldId id="263"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91" r:id="rId24"/>
    <p:sldId id="286" r:id="rId25"/>
    <p:sldId id="287" r:id="rId26"/>
    <p:sldId id="284" r:id="rId27"/>
    <p:sldId id="288" r:id="rId28"/>
    <p:sldId id="289" r:id="rId29"/>
    <p:sldId id="290" r:id="rId30"/>
    <p:sldId id="293" r:id="rId3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65" autoAdjust="0"/>
    <p:restoredTop sz="94660"/>
  </p:normalViewPr>
  <p:slideViewPr>
    <p:cSldViewPr>
      <p:cViewPr varScale="1">
        <p:scale>
          <a:sx n="110" d="100"/>
          <a:sy n="110" d="100"/>
        </p:scale>
        <p:origin x="165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11.06.2018</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376341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11.06.2018</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432104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11.06.2018</a:t>
            </a:fld>
            <a:endParaRPr lang="ru-RU"/>
          </a:p>
        </p:txBody>
      </p:sp>
      <p:sp>
        <p:nvSpPr>
          <p:cNvPr id="5" name="Footer Placeholder 4"/>
          <p:cNvSpPr>
            <a:spLocks noGrp="1"/>
          </p:cNvSpPr>
          <p:nvPr>
            <p:ph type="ftr" sz="quarter" idx="11"/>
          </p:nvPr>
        </p:nvSpPr>
        <p:spPr/>
        <p:txBody>
          <a:bodyPr/>
          <a:lstStyle/>
          <a:p>
            <a:endParaRPr lang="ru-RU"/>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25C68B6-61C2-468F-89AB-4B9F7531AA68}" type="slidenum">
              <a:rPr lang="ru-RU" smtClean="0"/>
              <a:pPr/>
              <a:t>‹#›</a:t>
            </a:fld>
            <a:endParaRPr lang="ru-RU"/>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106337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11.06.2018</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3077680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11.06.2018</a:t>
            </a:fld>
            <a:endParaRPr lang="ru-RU"/>
          </a:p>
        </p:txBody>
      </p:sp>
      <p:sp>
        <p:nvSpPr>
          <p:cNvPr id="6" name="Footer Placeholder 5"/>
          <p:cNvSpPr>
            <a:spLocks noGrp="1"/>
          </p:cNvSpPr>
          <p:nvPr>
            <p:ph type="ftr" sz="quarter" idx="11"/>
          </p:nvPr>
        </p:nvSpPr>
        <p:spPr/>
        <p:txBody>
          <a:bodyPr/>
          <a:lstStyle/>
          <a:p>
            <a:endParaRPr lang="ru-RU"/>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25C68B6-61C2-468F-89AB-4B9F7531AA68}" type="slidenum">
              <a:rPr lang="ru-RU" smtClean="0"/>
              <a:pPr/>
              <a:t>‹#›</a:t>
            </a:fld>
            <a:endParaRPr lang="ru-RU"/>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107352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11.06.2018</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086678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11.06.2018</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9666720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11.06.2018</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4247746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11.06.2018</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673332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11.06.2018</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133964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B106E36-FD25-4E2D-B0AA-010F637433A0}" type="datetimeFigureOut">
              <a:rPr lang="ru-RU" smtClean="0"/>
              <a:pPr/>
              <a:t>11.06.2018</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261249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B106E36-FD25-4E2D-B0AA-010F637433A0}" type="datetimeFigureOut">
              <a:rPr lang="ru-RU" smtClean="0"/>
              <a:pPr/>
              <a:t>11.06.2018</a:t>
            </a:fld>
            <a:endParaRPr lang="ru-RU"/>
          </a:p>
        </p:txBody>
      </p:sp>
      <p:sp>
        <p:nvSpPr>
          <p:cNvPr id="8" name="Footer Placeholder 7"/>
          <p:cNvSpPr>
            <a:spLocks noGrp="1"/>
          </p:cNvSpPr>
          <p:nvPr>
            <p:ph type="ftr" sz="quarter" idx="11"/>
          </p:nvPr>
        </p:nvSpPr>
        <p:spPr/>
        <p:txBody>
          <a:bodyPr/>
          <a:lstStyle/>
          <a:p>
            <a:endParaRPr lang="ru-RU"/>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332575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B106E36-FD25-4E2D-B0AA-010F637433A0}" type="datetimeFigureOut">
              <a:rPr lang="ru-RU" smtClean="0"/>
              <a:pPr/>
              <a:t>11.06.2018</a:t>
            </a:fld>
            <a:endParaRPr lang="ru-RU"/>
          </a:p>
        </p:txBody>
      </p:sp>
      <p:sp>
        <p:nvSpPr>
          <p:cNvPr id="4" name="Footer Placeholder 3"/>
          <p:cNvSpPr>
            <a:spLocks noGrp="1"/>
          </p:cNvSpPr>
          <p:nvPr>
            <p:ph type="ftr" sz="quarter" idx="11"/>
          </p:nvPr>
        </p:nvSpPr>
        <p:spPr/>
        <p:txBody>
          <a:bodyPr/>
          <a:lstStyle/>
          <a:p>
            <a:endParaRPr lang="ru-RU"/>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014369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106E36-FD25-4E2D-B0AA-010F637433A0}" type="datetimeFigureOut">
              <a:rPr lang="ru-RU" smtClean="0"/>
              <a:pPr/>
              <a:t>11.06.2018</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990512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11.06.2018</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19428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11.06.2018</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182174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5B106E36-FD25-4E2D-B0AA-010F637433A0}" type="datetimeFigureOut">
              <a:rPr lang="ru-RU" smtClean="0"/>
              <a:pPr/>
              <a:t>11.06.2018</a:t>
            </a:fld>
            <a:endParaRPr lang="ru-RU"/>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725C68B6-61C2-468F-89AB-4B9F7531AA68}" type="slidenum">
              <a:rPr lang="ru-RU" smtClean="0"/>
              <a:pPr/>
              <a:t>‹#›</a:t>
            </a:fld>
            <a:endParaRPr lang="ru-RU"/>
          </a:p>
        </p:txBody>
      </p:sp>
    </p:spTree>
    <p:extLst>
      <p:ext uri="{BB962C8B-B14F-4D97-AF65-F5344CB8AC3E}">
        <p14:creationId xmlns:p14="http://schemas.microsoft.com/office/powerpoint/2010/main" val="237408581"/>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179512" y="620688"/>
            <a:ext cx="8136904" cy="5291162"/>
          </a:xfrm>
          <a:prstGeom prst="rect">
            <a:avLst/>
          </a:prstGeom>
        </p:spPr>
      </p:pic>
      <p:sp>
        <p:nvSpPr>
          <p:cNvPr id="6" name="Прямоугольник 5"/>
          <p:cNvSpPr/>
          <p:nvPr/>
        </p:nvSpPr>
        <p:spPr>
          <a:xfrm>
            <a:off x="2286000" y="3105835"/>
            <a:ext cx="6606480" cy="2062103"/>
          </a:xfrm>
          <a:prstGeom prst="rect">
            <a:avLst/>
          </a:prstGeom>
        </p:spPr>
        <p:txBody>
          <a:bodyPr wrap="square">
            <a:spAutoFit/>
          </a:bodyPr>
          <a:lstStyle/>
          <a:p>
            <a:endParaRPr lang="ru-RU" dirty="0" smtClean="0"/>
          </a:p>
          <a:p>
            <a:endParaRPr lang="ru-RU" dirty="0"/>
          </a:p>
          <a:p>
            <a:endParaRPr lang="ru-RU" dirty="0" smtClean="0"/>
          </a:p>
          <a:p>
            <a:endParaRPr lang="ru-RU" dirty="0"/>
          </a:p>
          <a:p>
            <a:r>
              <a:rPr lang="ru-RU" sz="2800" b="1" dirty="0" smtClean="0"/>
              <a:t> Этические основы деятельности                     специалистов </a:t>
            </a:r>
            <a:r>
              <a:rPr lang="ru-RU" sz="2800" b="1" dirty="0"/>
              <a:t>сестринского дела</a:t>
            </a:r>
          </a:p>
        </p:txBody>
      </p:sp>
    </p:spTree>
    <p:extLst>
      <p:ext uri="{BB962C8B-B14F-4D97-AF65-F5344CB8AC3E}">
        <p14:creationId xmlns:p14="http://schemas.microsoft.com/office/powerpoint/2010/main" val="32831136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000" dirty="0" smtClean="0"/>
              <a:t>Статья 6.   </a:t>
            </a:r>
            <a:r>
              <a:rPr lang="ru-RU" sz="2400" b="1" dirty="0" smtClean="0"/>
              <a:t>Прежде всего – не навреди.</a:t>
            </a:r>
            <a:endParaRPr lang="ru-RU" sz="2400" b="1" dirty="0"/>
          </a:p>
        </p:txBody>
      </p:sp>
      <p:sp>
        <p:nvSpPr>
          <p:cNvPr id="3" name="Объект 2"/>
          <p:cNvSpPr>
            <a:spLocks noGrp="1"/>
          </p:cNvSpPr>
          <p:nvPr>
            <p:ph idx="1"/>
          </p:nvPr>
        </p:nvSpPr>
        <p:spPr/>
        <p:txBody>
          <a:bodyPr>
            <a:normAutofit/>
          </a:bodyPr>
          <a:lstStyle/>
          <a:p>
            <a:r>
              <a:rPr lang="ru-RU" sz="1700" dirty="0" smtClean="0"/>
              <a:t>Медицинская обязана подробно и честно информировать пациента о возможном риске, заручится его согласием до начала вмешательства и предусмотреть все возможные меры безопасности, купирования угрожающих жизни и здоровью пациента осложнений.</a:t>
            </a:r>
            <a:endParaRPr lang="ru-RU" sz="1700" dirty="0"/>
          </a:p>
        </p:txBody>
      </p:sp>
    </p:spTree>
    <p:extLst>
      <p:ext uri="{BB962C8B-B14F-4D97-AF65-F5344CB8AC3E}">
        <p14:creationId xmlns:p14="http://schemas.microsoft.com/office/powerpoint/2010/main" val="32878830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200" dirty="0" smtClean="0"/>
              <a:t>Статья 7.  </a:t>
            </a:r>
            <a:r>
              <a:rPr lang="ru-RU" sz="2400" b="1" dirty="0" smtClean="0"/>
              <a:t>Медицинская сестра и право на информацию.</a:t>
            </a:r>
            <a:endParaRPr lang="ru-RU" sz="2400" b="1" dirty="0"/>
          </a:p>
        </p:txBody>
      </p:sp>
      <p:sp>
        <p:nvSpPr>
          <p:cNvPr id="3" name="Объект 2"/>
          <p:cNvSpPr>
            <a:spLocks noGrp="1"/>
          </p:cNvSpPr>
          <p:nvPr>
            <p:ph idx="1"/>
          </p:nvPr>
        </p:nvSpPr>
        <p:spPr/>
        <p:txBody>
          <a:bodyPr>
            <a:normAutofit/>
          </a:bodyPr>
          <a:lstStyle/>
          <a:p>
            <a:r>
              <a:rPr lang="ru-RU" sz="1700" dirty="0" smtClean="0"/>
              <a:t>Медицинская сестра должна быть правдивой и честной.</a:t>
            </a:r>
          </a:p>
          <a:p>
            <a:r>
              <a:rPr lang="ru-RU" sz="1700" dirty="0" smtClean="0"/>
              <a:t>Медицинская сестра обязана уважать право пациента на получение информации о состоянии его здоровья, о возможном риске и преимуществах предлагаемых методов лечения, о диагнозе и прогнозе ,равно как его право отказываться от информации .</a:t>
            </a:r>
            <a:endParaRPr lang="ru-RU" sz="1700" dirty="0"/>
          </a:p>
        </p:txBody>
      </p:sp>
    </p:spTree>
    <p:extLst>
      <p:ext uri="{BB962C8B-B14F-4D97-AF65-F5344CB8AC3E}">
        <p14:creationId xmlns:p14="http://schemas.microsoft.com/office/powerpoint/2010/main" val="6226400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3648" y="274638"/>
            <a:ext cx="7740352" cy="1570186"/>
          </a:xfrm>
        </p:spPr>
        <p:txBody>
          <a:bodyPr>
            <a:noAutofit/>
          </a:bodyPr>
          <a:lstStyle/>
          <a:p>
            <a:r>
              <a:rPr lang="ru-RU" sz="2000" dirty="0" smtClean="0"/>
              <a:t>Статья 8. </a:t>
            </a:r>
            <a:r>
              <a:rPr lang="ru-RU" sz="2400" b="1" dirty="0" smtClean="0"/>
              <a:t>Медицинская сестра и право пациента соглашаться на медицинское вмешательство или отказываться от него.</a:t>
            </a:r>
            <a:endParaRPr lang="ru-RU" sz="2400" b="1" dirty="0"/>
          </a:p>
        </p:txBody>
      </p:sp>
      <p:sp>
        <p:nvSpPr>
          <p:cNvPr id="3" name="Объект 2"/>
          <p:cNvSpPr>
            <a:spLocks noGrp="1"/>
          </p:cNvSpPr>
          <p:nvPr>
            <p:ph idx="1"/>
          </p:nvPr>
        </p:nvSpPr>
        <p:spPr>
          <a:xfrm>
            <a:off x="1475657" y="2133600"/>
            <a:ext cx="7416824" cy="3777622"/>
          </a:xfrm>
        </p:spPr>
        <p:txBody>
          <a:bodyPr>
            <a:normAutofit/>
          </a:bodyPr>
          <a:lstStyle/>
          <a:p>
            <a:r>
              <a:rPr lang="ru-RU" sz="1700" dirty="0" smtClean="0"/>
              <a:t>Медицинская сестра должна уважать право пациента или его законного представителя ,когда она имеет дело с ребенком или пациентом, в соответствии с законом признанным недееспособным,соглашатся на любое медицинское вмешательство или отказываться от него.</a:t>
            </a:r>
          </a:p>
          <a:p>
            <a:r>
              <a:rPr lang="ru-RU" sz="1700" dirty="0" smtClean="0"/>
              <a:t>Медицинская сестра уважает выбор пациента</a:t>
            </a:r>
          </a:p>
          <a:p>
            <a:r>
              <a:rPr lang="ru-RU" sz="1700" dirty="0" smtClean="0"/>
              <a:t>Медицинская сестра должна пациентов привлекать их к процессу принятия решения</a:t>
            </a:r>
            <a:endParaRPr lang="ru-RU" sz="1700" dirty="0"/>
          </a:p>
        </p:txBody>
      </p:sp>
    </p:spTree>
    <p:extLst>
      <p:ext uri="{BB962C8B-B14F-4D97-AF65-F5344CB8AC3E}">
        <p14:creationId xmlns:p14="http://schemas.microsoft.com/office/powerpoint/2010/main" val="31779792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200" dirty="0" smtClean="0"/>
              <a:t>Статья 9. </a:t>
            </a:r>
            <a:r>
              <a:rPr lang="ru-RU" sz="2400" b="1" dirty="0" smtClean="0"/>
              <a:t>Обязанность хранить  профессиональную тайну.</a:t>
            </a:r>
            <a:endParaRPr lang="ru-RU" sz="2400" b="1" dirty="0"/>
          </a:p>
        </p:txBody>
      </p:sp>
      <p:sp>
        <p:nvSpPr>
          <p:cNvPr id="3" name="Объект 2"/>
          <p:cNvSpPr>
            <a:spLocks noGrp="1"/>
          </p:cNvSpPr>
          <p:nvPr>
            <p:ph idx="1"/>
          </p:nvPr>
        </p:nvSpPr>
        <p:spPr>
          <a:xfrm>
            <a:off x="1942415" y="2133600"/>
            <a:ext cx="6591985" cy="3959696"/>
          </a:xfrm>
        </p:spPr>
        <p:txBody>
          <a:bodyPr>
            <a:normAutofit/>
          </a:bodyPr>
          <a:lstStyle/>
          <a:p>
            <a:r>
              <a:rPr lang="ru-RU" sz="1700" dirty="0" smtClean="0"/>
              <a:t>Медицинская сестра должна сохранять тайну</a:t>
            </a:r>
          </a:p>
          <a:p>
            <a:r>
              <a:rPr lang="ru-RU" sz="1700" dirty="0" smtClean="0"/>
              <a:t>Медицинская сестра обязана неукоснительно выполнять свои функции по защите конфиденциальной информации о пациентах, в каком виде бы она не хранилась.</a:t>
            </a:r>
          </a:p>
          <a:p>
            <a:r>
              <a:rPr lang="ru-RU" sz="1700" dirty="0" smtClean="0"/>
              <a:t>Медицинская сестра вправе раскрыть конфиденциальную информацию о пациенте только с  согласия пациента</a:t>
            </a:r>
          </a:p>
          <a:p>
            <a:r>
              <a:rPr lang="ru-RU" sz="1700" dirty="0" smtClean="0"/>
              <a:t>Медицинская сестра вправе передавать информацию без согласия пациента лишь в случаях ,предусмотренных законом</a:t>
            </a:r>
            <a:endParaRPr lang="ru-RU" sz="1700" dirty="0"/>
          </a:p>
        </p:txBody>
      </p:sp>
    </p:spTree>
    <p:extLst>
      <p:ext uri="{BB962C8B-B14F-4D97-AF65-F5344CB8AC3E}">
        <p14:creationId xmlns:p14="http://schemas.microsoft.com/office/powerpoint/2010/main" val="24202503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45201" y="624110"/>
            <a:ext cx="6731255" cy="1280890"/>
          </a:xfrm>
        </p:spPr>
        <p:txBody>
          <a:bodyPr>
            <a:normAutofit/>
          </a:bodyPr>
          <a:lstStyle/>
          <a:p>
            <a:r>
              <a:rPr lang="ru-RU" sz="2200" dirty="0" smtClean="0"/>
              <a:t>Статья 10.  </a:t>
            </a:r>
            <a:r>
              <a:rPr lang="ru-RU" sz="2400" b="1" dirty="0" smtClean="0"/>
              <a:t>Медицинская сестра и умирающий больной.</a:t>
            </a:r>
            <a:endParaRPr lang="ru-RU" sz="2400" b="1" dirty="0"/>
          </a:p>
        </p:txBody>
      </p:sp>
      <p:sp>
        <p:nvSpPr>
          <p:cNvPr id="3" name="Объект 2"/>
          <p:cNvSpPr>
            <a:spLocks noGrp="1"/>
          </p:cNvSpPr>
          <p:nvPr>
            <p:ph idx="1"/>
          </p:nvPr>
        </p:nvSpPr>
        <p:spPr/>
        <p:txBody>
          <a:bodyPr>
            <a:normAutofit fontScale="70000" lnSpcReduction="20000"/>
          </a:bodyPr>
          <a:lstStyle/>
          <a:p>
            <a:r>
              <a:rPr lang="ru-RU" sz="2400" dirty="0" smtClean="0"/>
              <a:t>Медицинская сестра должна с уважением относиться к праву умирающего больного на гуманное обращение и достойную смерть.</a:t>
            </a:r>
          </a:p>
          <a:p>
            <a:r>
              <a:rPr lang="ru-RU" sz="2400" dirty="0" smtClean="0"/>
              <a:t>Медицинская сестра обязана владеть необходимыми знаниями и умениями в области паллиативной помощи</a:t>
            </a:r>
          </a:p>
          <a:p>
            <a:r>
              <a:rPr lang="ru-RU" sz="2400" dirty="0" smtClean="0"/>
              <a:t>Объем и характер сестринской помощи умирающему пациенту должен определятся с учетом </a:t>
            </a:r>
            <a:r>
              <a:rPr lang="ru-RU" sz="2400" dirty="0" err="1" smtClean="0"/>
              <a:t>культурных,национальных,религиозных,и</a:t>
            </a:r>
            <a:r>
              <a:rPr lang="ru-RU" sz="2400" dirty="0" smtClean="0"/>
              <a:t> иных особенностей пациента</a:t>
            </a:r>
          </a:p>
          <a:p>
            <a:r>
              <a:rPr lang="ru-RU" sz="2400" dirty="0" smtClean="0"/>
              <a:t>Эвтаназия, даже по его просьбе ,неэтична и недопустима.</a:t>
            </a:r>
          </a:p>
          <a:p>
            <a:r>
              <a:rPr lang="ru-RU" sz="2400" dirty="0" smtClean="0"/>
              <a:t>Медицинская сестра должна уважительно относится к умершему пациенту.</a:t>
            </a:r>
            <a:endParaRPr lang="ru-RU" sz="2400" dirty="0"/>
          </a:p>
        </p:txBody>
      </p:sp>
    </p:spTree>
    <p:extLst>
      <p:ext uri="{BB962C8B-B14F-4D97-AF65-F5344CB8AC3E}">
        <p14:creationId xmlns:p14="http://schemas.microsoft.com/office/powerpoint/2010/main" val="1619181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47664" y="609600"/>
            <a:ext cx="6912768" cy="1550990"/>
          </a:xfrm>
        </p:spPr>
        <p:txBody>
          <a:bodyPr>
            <a:normAutofit/>
          </a:bodyPr>
          <a:lstStyle/>
          <a:p>
            <a:r>
              <a:rPr lang="ru-RU" sz="2200" dirty="0" smtClean="0"/>
              <a:t>Статья 11. </a:t>
            </a:r>
            <a:r>
              <a:rPr lang="ru-RU" sz="2700" b="1" dirty="0" smtClean="0"/>
              <a:t>Работа медицинских сестер в условиях чрезвычайной ситуации.</a:t>
            </a:r>
            <a:endParaRPr lang="ru-RU" sz="2700" b="1" dirty="0"/>
          </a:p>
        </p:txBody>
      </p:sp>
      <p:sp>
        <p:nvSpPr>
          <p:cNvPr id="3" name="Объект 2"/>
          <p:cNvSpPr>
            <a:spLocks noGrp="1"/>
          </p:cNvSpPr>
          <p:nvPr>
            <p:ph idx="1"/>
          </p:nvPr>
        </p:nvSpPr>
        <p:spPr>
          <a:xfrm>
            <a:off x="1042297" y="2492896"/>
            <a:ext cx="7418784" cy="3130294"/>
          </a:xfrm>
        </p:spPr>
        <p:txBody>
          <a:bodyPr>
            <a:normAutofit/>
          </a:bodyPr>
          <a:lstStyle/>
          <a:p>
            <a:r>
              <a:rPr lang="ru-RU" sz="1700" dirty="0" smtClean="0"/>
              <a:t>Медицинская сестра, должна обладать необходимой компетенцией для оказания медицинской помощи в условиях чрезвычайных ситуаций</a:t>
            </a:r>
            <a:endParaRPr lang="ru-RU" sz="1700" dirty="0"/>
          </a:p>
        </p:txBody>
      </p:sp>
    </p:spTree>
    <p:extLst>
      <p:ext uri="{BB962C8B-B14F-4D97-AF65-F5344CB8AC3E}">
        <p14:creationId xmlns:p14="http://schemas.microsoft.com/office/powerpoint/2010/main" val="18429351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3648" y="188640"/>
            <a:ext cx="7200800" cy="1800200"/>
          </a:xfrm>
        </p:spPr>
        <p:txBody>
          <a:bodyPr>
            <a:normAutofit/>
          </a:bodyPr>
          <a:lstStyle/>
          <a:p>
            <a:r>
              <a:rPr lang="ru-RU" sz="2000" dirty="0" smtClean="0"/>
              <a:t>Статья 12.  </a:t>
            </a:r>
            <a:r>
              <a:rPr lang="ru-RU" sz="2400" b="1" dirty="0" smtClean="0"/>
              <a:t>Медицинская сестра как участник научных исследований.</a:t>
            </a:r>
            <a:endParaRPr lang="ru-RU" sz="2400" b="1" dirty="0"/>
          </a:p>
        </p:txBody>
      </p:sp>
      <p:sp>
        <p:nvSpPr>
          <p:cNvPr id="3" name="Объект 2"/>
          <p:cNvSpPr>
            <a:spLocks noGrp="1"/>
          </p:cNvSpPr>
          <p:nvPr>
            <p:ph idx="1"/>
          </p:nvPr>
        </p:nvSpPr>
        <p:spPr>
          <a:xfrm>
            <a:off x="1043608" y="2348880"/>
            <a:ext cx="7704855" cy="3562342"/>
          </a:xfrm>
        </p:spPr>
        <p:txBody>
          <a:bodyPr>
            <a:normAutofit/>
          </a:bodyPr>
          <a:lstStyle/>
          <a:p>
            <a:r>
              <a:rPr lang="ru-RU" sz="1700" dirty="0" smtClean="0"/>
              <a:t>Медицинская сестра должна стремится участвовать в исследовательской деятельности ,в преумножении знаний в своей профессии.</a:t>
            </a:r>
            <a:endParaRPr lang="ru-RU" sz="1700" dirty="0"/>
          </a:p>
        </p:txBody>
      </p:sp>
    </p:spTree>
    <p:extLst>
      <p:ext uri="{BB962C8B-B14F-4D97-AF65-F5344CB8AC3E}">
        <p14:creationId xmlns:p14="http://schemas.microsoft.com/office/powerpoint/2010/main" val="42696615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200" dirty="0" smtClean="0"/>
              <a:t>Статья 13.  </a:t>
            </a:r>
            <a:r>
              <a:rPr lang="ru-RU" sz="2400" b="1" dirty="0" smtClean="0"/>
              <a:t>Медицинская сестра и процесс обучения.</a:t>
            </a:r>
            <a:endParaRPr lang="ru-RU" sz="2400" b="1" dirty="0"/>
          </a:p>
        </p:txBody>
      </p:sp>
      <p:sp>
        <p:nvSpPr>
          <p:cNvPr id="3" name="Объект 2"/>
          <p:cNvSpPr>
            <a:spLocks noGrp="1"/>
          </p:cNvSpPr>
          <p:nvPr>
            <p:ph idx="1"/>
          </p:nvPr>
        </p:nvSpPr>
        <p:spPr/>
        <p:txBody>
          <a:bodyPr>
            <a:normAutofit/>
          </a:bodyPr>
          <a:lstStyle/>
          <a:p>
            <a:r>
              <a:rPr lang="ru-RU" sz="1700" dirty="0" smtClean="0"/>
              <a:t>Этический долг медицинской сестры –сохранение и преумножение традиций профессии и преемственности поколений</a:t>
            </a:r>
            <a:endParaRPr lang="ru-RU" sz="1700" dirty="0"/>
          </a:p>
        </p:txBody>
      </p:sp>
    </p:spTree>
    <p:extLst>
      <p:ext uri="{BB962C8B-B14F-4D97-AF65-F5344CB8AC3E}">
        <p14:creationId xmlns:p14="http://schemas.microsoft.com/office/powerpoint/2010/main" val="25473906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dirty="0" smtClean="0"/>
              <a:t>Статья 14.   </a:t>
            </a:r>
            <a:r>
              <a:rPr lang="ru-RU" sz="2400" b="1" dirty="0" smtClean="0"/>
              <a:t>Уважение к своей профессии.</a:t>
            </a:r>
            <a:endParaRPr lang="ru-RU" sz="2400" b="1" dirty="0"/>
          </a:p>
        </p:txBody>
      </p:sp>
      <p:sp>
        <p:nvSpPr>
          <p:cNvPr id="3" name="Объект 2"/>
          <p:cNvSpPr>
            <a:spLocks noGrp="1"/>
          </p:cNvSpPr>
          <p:nvPr>
            <p:ph idx="1"/>
          </p:nvPr>
        </p:nvSpPr>
        <p:spPr>
          <a:xfrm>
            <a:off x="1942415" y="1772816"/>
            <a:ext cx="6591985" cy="4138406"/>
          </a:xfrm>
        </p:spPr>
        <p:txBody>
          <a:bodyPr>
            <a:normAutofit/>
          </a:bodyPr>
          <a:lstStyle/>
          <a:p>
            <a:r>
              <a:rPr lang="ru-RU" sz="1700" dirty="0" smtClean="0"/>
              <a:t>Медицинская сестра должна поддерживать авторитет и репутацию своей профессии</a:t>
            </a:r>
          </a:p>
          <a:p>
            <a:r>
              <a:rPr lang="ru-RU" sz="1700" dirty="0" smtClean="0"/>
              <a:t>Медицинская сестра несет личную моральную ответственность за поддержание, внедрение и улучшение стандартов сестринского дела.</a:t>
            </a:r>
          </a:p>
          <a:p>
            <a:r>
              <a:rPr lang="ru-RU" sz="1700" dirty="0" smtClean="0"/>
              <a:t>Медицинская сестра не должна претендовать на ту степень компетентности, которой не обладает.</a:t>
            </a:r>
          </a:p>
          <a:p>
            <a:r>
              <a:rPr lang="ru-RU" sz="1700" dirty="0" smtClean="0"/>
              <a:t>Право и долг медицинской сестры отстаивать моральную, экономическую и профессиональную независимость  лично или через участие в профессиональных ассоциациях служит развитию профессии и этически одобряется</a:t>
            </a:r>
          </a:p>
        </p:txBody>
      </p:sp>
    </p:spTree>
    <p:extLst>
      <p:ext uri="{BB962C8B-B14F-4D97-AF65-F5344CB8AC3E}">
        <p14:creationId xmlns:p14="http://schemas.microsoft.com/office/powerpoint/2010/main" val="13916347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dirty="0" smtClean="0"/>
              <a:t>Статья 15.</a:t>
            </a:r>
            <a:r>
              <a:rPr lang="ru-RU" sz="2400" b="1" dirty="0" smtClean="0"/>
              <a:t> Медицинская сестра и коллеги.</a:t>
            </a:r>
            <a:endParaRPr lang="ru-RU" sz="2400" b="1" dirty="0"/>
          </a:p>
        </p:txBody>
      </p:sp>
      <p:sp>
        <p:nvSpPr>
          <p:cNvPr id="3" name="Объект 2"/>
          <p:cNvSpPr>
            <a:spLocks noGrp="1"/>
          </p:cNvSpPr>
          <p:nvPr>
            <p:ph idx="1"/>
          </p:nvPr>
        </p:nvSpPr>
        <p:spPr/>
        <p:txBody>
          <a:bodyPr>
            <a:normAutofit fontScale="85000" lnSpcReduction="10000"/>
          </a:bodyPr>
          <a:lstStyle/>
          <a:p>
            <a:r>
              <a:rPr lang="ru-RU" sz="2000" dirty="0" smtClean="0"/>
              <a:t>Медицинская сестра с коллегами должна быть честной, справедливой и порядочной, признавать и уважать их знания и опыт, их вклад в лечебный процесс.</a:t>
            </a:r>
          </a:p>
          <a:p>
            <a:r>
              <a:rPr lang="ru-RU" sz="2000" dirty="0" smtClean="0"/>
              <a:t>Медицинская сестра обязана в меру своих знаний и опыта помогать коллегам по профессии, рассчитывая на такую же помощь с их стороны и оказывать содействие другим участникам лечебного процесса, включая добровольных помощников.</a:t>
            </a:r>
          </a:p>
          <a:p>
            <a:r>
              <a:rPr lang="ru-RU" sz="2000" dirty="0" smtClean="0"/>
              <a:t>Долг медицинской сестры помогать пациенту выполнять программу лечения, назначенную врачом, а также реализовывать компоненты сестринского ухода, назначенного врачом, специализированными сестрами и консультантами</a:t>
            </a:r>
            <a:endParaRPr lang="ru-RU" sz="2000" dirty="0"/>
          </a:p>
        </p:txBody>
      </p:sp>
    </p:spTree>
    <p:extLst>
      <p:ext uri="{BB962C8B-B14F-4D97-AF65-F5344CB8AC3E}">
        <p14:creationId xmlns:p14="http://schemas.microsoft.com/office/powerpoint/2010/main" val="2993079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9632" y="-1035496"/>
            <a:ext cx="7884368" cy="5026570"/>
          </a:xfrm>
        </p:spPr>
        <p:txBody>
          <a:bodyPr>
            <a:normAutofit/>
          </a:bodyPr>
          <a:lstStyle/>
          <a:p>
            <a:r>
              <a:rPr lang="ru-RU" sz="2400" dirty="0" smtClean="0"/>
              <a:t/>
            </a:r>
            <a:br>
              <a:rPr lang="ru-RU" sz="2400" dirty="0" smtClean="0"/>
            </a:br>
            <a:r>
              <a:rPr lang="ru-RU" sz="2400" dirty="0"/>
              <a:t/>
            </a:r>
            <a:br>
              <a:rPr lang="ru-RU" sz="2400" dirty="0"/>
            </a:br>
            <a:r>
              <a:rPr lang="ru-RU" sz="2400" dirty="0" smtClean="0"/>
              <a:t/>
            </a:r>
            <a:br>
              <a:rPr lang="ru-RU" sz="2400" dirty="0" smtClean="0"/>
            </a:br>
            <a:r>
              <a:rPr lang="ru-RU" sz="2400" dirty="0" smtClean="0"/>
              <a:t/>
            </a:r>
            <a:br>
              <a:rPr lang="ru-RU" sz="2400" dirty="0" smtClean="0"/>
            </a:br>
            <a:r>
              <a:rPr lang="ru-RU" sz="2400" b="1" i="1" dirty="0" smtClean="0"/>
              <a:t>Неотъемлемой частью становления сестринской профессии должен стать Этический Кодекс.</a:t>
            </a:r>
            <a:endParaRPr lang="ru-RU" sz="2400" b="1" i="1" dirty="0"/>
          </a:p>
        </p:txBody>
      </p:sp>
      <p:sp>
        <p:nvSpPr>
          <p:cNvPr id="3" name="Содержимое 2"/>
          <p:cNvSpPr>
            <a:spLocks noGrp="1"/>
          </p:cNvSpPr>
          <p:nvPr>
            <p:ph idx="1"/>
          </p:nvPr>
        </p:nvSpPr>
        <p:spPr>
          <a:xfrm>
            <a:off x="395536" y="1844825"/>
            <a:ext cx="8568952" cy="4824536"/>
          </a:xfrm>
        </p:spPr>
        <p:txBody>
          <a:bodyPr>
            <a:normAutofit/>
          </a:bodyPr>
          <a:lstStyle/>
          <a:p>
            <a:r>
              <a:rPr lang="ru-RU" sz="1700" dirty="0" smtClean="0"/>
              <a:t>Формирование новой стратегии развития здравоохранения, совершенствование правового поля, активное развитие рыночных отношений, коммерциализация отношений в здравоохранении-обозначили новое поколение этических проблем в области сестринского дела.</a:t>
            </a:r>
          </a:p>
          <a:p>
            <a:r>
              <a:rPr lang="ru-RU" sz="1700" dirty="0" smtClean="0"/>
              <a:t>Положения Этического Кодекса позволяют провести моральную оценку наиболее острых этических конфликтов сегодняшнего дня.</a:t>
            </a:r>
          </a:p>
          <a:p>
            <a:r>
              <a:rPr lang="ru-RU" sz="1700" dirty="0" smtClean="0"/>
              <a:t>Высшей ценностью сестринской службы обозначены служение людям, верность принципам милосердия и наивысший приоритет интересов пациента. </a:t>
            </a:r>
          </a:p>
          <a:p>
            <a:pPr marL="0" indent="0">
              <a:buNone/>
            </a:pPr>
            <a:r>
              <a:rPr lang="ru-RU" sz="1800" dirty="0" smtClean="0"/>
              <a:t>                        </a:t>
            </a:r>
          </a:p>
          <a:p>
            <a:pPr marL="0" indent="0">
              <a:buNone/>
            </a:pPr>
            <a:r>
              <a:rPr lang="ru-RU" i="1" dirty="0"/>
              <a:t> </a:t>
            </a:r>
            <a:r>
              <a:rPr lang="ru-RU" i="1" dirty="0" smtClean="0"/>
              <a:t>                                                   </a:t>
            </a:r>
            <a:r>
              <a:rPr lang="ru-RU" sz="1800" i="1" dirty="0" smtClean="0"/>
              <a:t>«Закон подчиняет себе все» Гиппократ</a:t>
            </a:r>
            <a:endParaRPr lang="ru-RU" sz="1800" i="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31640" y="548680"/>
            <a:ext cx="7812360" cy="1512168"/>
          </a:xfrm>
        </p:spPr>
        <p:txBody>
          <a:bodyPr>
            <a:normAutofit/>
          </a:bodyPr>
          <a:lstStyle/>
          <a:p>
            <a:r>
              <a:rPr lang="ru-RU" sz="2200" dirty="0" smtClean="0"/>
              <a:t>Статья 16.  </a:t>
            </a:r>
            <a:r>
              <a:rPr lang="ru-RU" sz="2700" b="1" dirty="0" smtClean="0"/>
              <a:t>Этическая ответственность руководителей сестринских служб.</a:t>
            </a:r>
            <a:endParaRPr lang="ru-RU" sz="2700" b="1" dirty="0"/>
          </a:p>
        </p:txBody>
      </p:sp>
      <p:sp>
        <p:nvSpPr>
          <p:cNvPr id="3" name="Объект 2"/>
          <p:cNvSpPr>
            <a:spLocks noGrp="1"/>
          </p:cNvSpPr>
          <p:nvPr>
            <p:ph idx="1"/>
          </p:nvPr>
        </p:nvSpPr>
        <p:spPr>
          <a:xfrm>
            <a:off x="1547665" y="2636912"/>
            <a:ext cx="6986736" cy="3274310"/>
          </a:xfrm>
        </p:spPr>
        <p:txBody>
          <a:bodyPr>
            <a:normAutofit/>
          </a:bodyPr>
          <a:lstStyle/>
          <a:p>
            <a:r>
              <a:rPr lang="ru-RU" dirty="0" smtClean="0"/>
              <a:t>Медицинские сестры-руководители несут персональную ответственность за качество сестринской помощи, оказываемой их подчиненными, уровень их подготовки, а также уровень благосостояния и степень социальной защищенности подчиненных им сестринских коллективов.</a:t>
            </a:r>
            <a:endParaRPr lang="ru-RU" dirty="0"/>
          </a:p>
        </p:txBody>
      </p:sp>
    </p:spTree>
    <p:extLst>
      <p:ext uri="{BB962C8B-B14F-4D97-AF65-F5344CB8AC3E}">
        <p14:creationId xmlns:p14="http://schemas.microsoft.com/office/powerpoint/2010/main" val="21219262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400" dirty="0" smtClean="0"/>
              <a:t> </a:t>
            </a:r>
            <a:r>
              <a:rPr lang="ru-RU" sz="2200" dirty="0" smtClean="0"/>
              <a:t>Статья 17.  </a:t>
            </a:r>
            <a:r>
              <a:rPr lang="ru-RU" sz="2700" b="1" dirty="0" smtClean="0"/>
              <a:t>Медицинская </a:t>
            </a:r>
            <a:r>
              <a:rPr lang="ru-RU" sz="2700" b="1" dirty="0"/>
              <a:t>сестра и сомнительная медицинская </a:t>
            </a:r>
            <a:r>
              <a:rPr lang="ru-RU" sz="2700" b="1" dirty="0" smtClean="0"/>
              <a:t>практика.</a:t>
            </a:r>
            <a:r>
              <a:rPr lang="ru-RU" sz="2400" dirty="0"/>
              <a:t/>
            </a:r>
            <a:br>
              <a:rPr lang="ru-RU" sz="2400" dirty="0"/>
            </a:br>
            <a:r>
              <a:rPr lang="ru-RU" sz="2400" dirty="0" smtClean="0"/>
              <a:t/>
            </a:r>
            <a:br>
              <a:rPr lang="ru-RU" sz="2400" dirty="0" smtClean="0"/>
            </a:br>
            <a:r>
              <a:rPr lang="ru-RU" sz="2400" dirty="0" smtClean="0"/>
              <a:t/>
            </a:r>
            <a:br>
              <a:rPr lang="ru-RU" sz="2400" dirty="0" smtClean="0"/>
            </a:br>
            <a:endParaRPr lang="ru-RU" sz="2400" dirty="0"/>
          </a:p>
        </p:txBody>
      </p:sp>
      <p:sp>
        <p:nvSpPr>
          <p:cNvPr id="3" name="Объект 2"/>
          <p:cNvSpPr>
            <a:spLocks noGrp="1"/>
          </p:cNvSpPr>
          <p:nvPr>
            <p:ph idx="1"/>
          </p:nvPr>
        </p:nvSpPr>
        <p:spPr/>
        <p:txBody>
          <a:bodyPr>
            <a:normAutofit/>
          </a:bodyPr>
          <a:lstStyle/>
          <a:p>
            <a:r>
              <a:rPr lang="ru-RU" sz="1700" dirty="0" smtClean="0"/>
              <a:t>Медицинская сестра, должна становится на защиту интересов пациента и общества. </a:t>
            </a:r>
          </a:p>
          <a:p>
            <a:r>
              <a:rPr lang="ru-RU" sz="1700" dirty="0" smtClean="0"/>
              <a:t>Медицинская сестра обязана знать правовые нормы ,регулирующие сестринское дело, организацию системы здравоохранения в целом, а также применение методов традиционной и нетрадиционной медицины.</a:t>
            </a:r>
          </a:p>
          <a:p>
            <a:r>
              <a:rPr lang="ru-RU" sz="1700" dirty="0" smtClean="0"/>
              <a:t>Медицинская сестра вправе обращаться за поддержкой в государственные органы здравоохранения ,органы охраны правопорядка, Ассоциацию медицинских сестер.</a:t>
            </a:r>
            <a:endParaRPr lang="ru-RU" sz="1700" dirty="0"/>
          </a:p>
        </p:txBody>
      </p:sp>
    </p:spTree>
    <p:extLst>
      <p:ext uri="{BB962C8B-B14F-4D97-AF65-F5344CB8AC3E}">
        <p14:creationId xmlns:p14="http://schemas.microsoft.com/office/powerpoint/2010/main" val="31453559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dirty="0" smtClean="0"/>
              <a:t>Статья 18.  </a:t>
            </a:r>
            <a:r>
              <a:rPr lang="ru-RU" sz="2400" b="1" dirty="0" smtClean="0"/>
              <a:t>Медицинская сестра и этический конфликт.</a:t>
            </a:r>
            <a:endParaRPr lang="ru-RU" sz="2400" b="1" dirty="0"/>
          </a:p>
        </p:txBody>
      </p:sp>
      <p:sp>
        <p:nvSpPr>
          <p:cNvPr id="3" name="Объект 2"/>
          <p:cNvSpPr>
            <a:spLocks noGrp="1"/>
          </p:cNvSpPr>
          <p:nvPr>
            <p:ph idx="1"/>
          </p:nvPr>
        </p:nvSpPr>
        <p:spPr/>
        <p:txBody>
          <a:bodyPr/>
          <a:lstStyle/>
          <a:p>
            <a:pPr marL="0" indent="0">
              <a:buNone/>
            </a:pPr>
            <a:r>
              <a:rPr lang="ru-RU" sz="1700" dirty="0" smtClean="0"/>
              <a:t>Медицинская сестра должна принять меры что бы быстрее решить конфликт и минимизировать его последствия.</a:t>
            </a:r>
          </a:p>
          <a:p>
            <a:pPr marL="0" indent="0">
              <a:buNone/>
            </a:pPr>
            <a:endParaRPr lang="ru-RU" dirty="0"/>
          </a:p>
        </p:txBody>
      </p:sp>
    </p:spTree>
    <p:extLst>
      <p:ext uri="{BB962C8B-B14F-4D97-AF65-F5344CB8AC3E}">
        <p14:creationId xmlns:p14="http://schemas.microsoft.com/office/powerpoint/2010/main" val="24120395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624110"/>
            <a:ext cx="7956376" cy="1280890"/>
          </a:xfrm>
        </p:spPr>
        <p:txBody>
          <a:bodyPr>
            <a:normAutofit fontScale="90000"/>
          </a:bodyPr>
          <a:lstStyle/>
          <a:p>
            <a:r>
              <a:rPr lang="kk-KZ" sz="2200" dirty="0" smtClean="0"/>
              <a:t>Статья 19.   </a:t>
            </a:r>
            <a:r>
              <a:rPr lang="kk-KZ" sz="2700" b="1" dirty="0" smtClean="0"/>
              <a:t>Право медицинской сестры на </a:t>
            </a:r>
            <a:br>
              <a:rPr lang="kk-KZ" sz="2700" b="1" dirty="0" smtClean="0"/>
            </a:br>
            <a:r>
              <a:rPr lang="kk-KZ" sz="2700" b="1" dirty="0" smtClean="0"/>
              <a:t>отказ от участия в процедурах</a:t>
            </a:r>
            <a:r>
              <a:rPr lang="ru-RU" sz="2700" b="1" dirty="0" smtClean="0"/>
              <a:t>,противоречащих ее моральным принципам.</a:t>
            </a:r>
            <a:endParaRPr lang="ru-RU" sz="2700" b="1" dirty="0"/>
          </a:p>
        </p:txBody>
      </p:sp>
      <p:sp>
        <p:nvSpPr>
          <p:cNvPr id="3" name="Объект 2"/>
          <p:cNvSpPr>
            <a:spLocks noGrp="1"/>
          </p:cNvSpPr>
          <p:nvPr>
            <p:ph idx="1"/>
          </p:nvPr>
        </p:nvSpPr>
        <p:spPr>
          <a:xfrm>
            <a:off x="1619673" y="2492896"/>
            <a:ext cx="6912768" cy="3418326"/>
          </a:xfrm>
        </p:spPr>
        <p:txBody>
          <a:bodyPr>
            <a:normAutofit/>
          </a:bodyPr>
          <a:lstStyle/>
          <a:p>
            <a:r>
              <a:rPr lang="ru-RU" sz="1700" dirty="0" smtClean="0"/>
              <a:t>Медицинская сестра должна убедиться, что должностные обязанности, предусмотренные трудовым договором, не  вступают в конфликт с ее моральными ценностями . </a:t>
            </a:r>
            <a:endParaRPr lang="ru-RU" sz="1700" dirty="0"/>
          </a:p>
        </p:txBody>
      </p:sp>
    </p:spTree>
    <p:extLst>
      <p:ext uri="{BB962C8B-B14F-4D97-AF65-F5344CB8AC3E}">
        <p14:creationId xmlns:p14="http://schemas.microsoft.com/office/powerpoint/2010/main" val="2062465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dirty="0" smtClean="0"/>
              <a:t>Статья 20.  </a:t>
            </a:r>
            <a:r>
              <a:rPr lang="ru-RU" sz="2400" b="1" dirty="0" smtClean="0"/>
              <a:t>Ответственность перед обществом.</a:t>
            </a:r>
            <a:endParaRPr lang="ru-RU" sz="2400" b="1" dirty="0"/>
          </a:p>
        </p:txBody>
      </p:sp>
      <p:sp>
        <p:nvSpPr>
          <p:cNvPr id="3" name="Объект 2"/>
          <p:cNvSpPr>
            <a:spLocks noGrp="1"/>
          </p:cNvSpPr>
          <p:nvPr>
            <p:ph idx="1"/>
          </p:nvPr>
        </p:nvSpPr>
        <p:spPr>
          <a:xfrm>
            <a:off x="1942415" y="1844824"/>
            <a:ext cx="6591985" cy="4066398"/>
          </a:xfrm>
        </p:spPr>
        <p:txBody>
          <a:bodyPr>
            <a:normAutofit lnSpcReduction="10000"/>
          </a:bodyPr>
          <a:lstStyle/>
          <a:p>
            <a:r>
              <a:rPr lang="ru-RU" dirty="0" smtClean="0"/>
              <a:t>Долг медицинской сестры, как члена медицинского общества  заботится об обеспечении доступности и высоком качестве сестринской помощи населению.</a:t>
            </a:r>
          </a:p>
          <a:p>
            <a:r>
              <a:rPr lang="ru-RU" dirty="0" smtClean="0"/>
              <a:t>Медицинская сестра должна активно участвовать в информировании и медико-санитарном просвещении населения</a:t>
            </a:r>
          </a:p>
          <a:p>
            <a:r>
              <a:rPr lang="ru-RU" dirty="0" smtClean="0"/>
              <a:t>Медицинская сестра ,в меру своей компетенции, должна участвовать в разработке и осуществлении коллективных мер, направленных на совершенствовании методов борьбы с болезнями, предупреждении пациентов ,органов власти об экологической опасности, вносить свой вклад в дело организации спасательных служб.</a:t>
            </a:r>
            <a:endParaRPr lang="ru-RU" dirty="0"/>
          </a:p>
        </p:txBody>
      </p:sp>
    </p:spTree>
    <p:extLst>
      <p:ext uri="{BB962C8B-B14F-4D97-AF65-F5344CB8AC3E}">
        <p14:creationId xmlns:p14="http://schemas.microsoft.com/office/powerpoint/2010/main" val="20329927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3648" y="609600"/>
            <a:ext cx="7560840" cy="1550990"/>
          </a:xfrm>
        </p:spPr>
        <p:txBody>
          <a:bodyPr>
            <a:normAutofit/>
          </a:bodyPr>
          <a:lstStyle/>
          <a:p>
            <a:r>
              <a:rPr lang="ru-RU" sz="2200" dirty="0" smtClean="0"/>
              <a:t>Статья 21. </a:t>
            </a:r>
            <a:r>
              <a:rPr lang="ru-RU" sz="2700" b="1" dirty="0" smtClean="0"/>
              <a:t>Поддержание автономии и целостности сестринского дела.</a:t>
            </a:r>
            <a:endParaRPr lang="ru-RU" sz="2700" b="1" dirty="0"/>
          </a:p>
        </p:txBody>
      </p:sp>
      <p:sp>
        <p:nvSpPr>
          <p:cNvPr id="3" name="Объект 2"/>
          <p:cNvSpPr>
            <a:spLocks noGrp="1"/>
          </p:cNvSpPr>
          <p:nvPr>
            <p:ph idx="1"/>
          </p:nvPr>
        </p:nvSpPr>
        <p:spPr>
          <a:xfrm>
            <a:off x="1475656" y="2060848"/>
            <a:ext cx="6591985" cy="3777622"/>
          </a:xfrm>
        </p:spPr>
        <p:txBody>
          <a:bodyPr>
            <a:normAutofit fontScale="92500"/>
          </a:bodyPr>
          <a:lstStyle/>
          <a:p>
            <a:r>
              <a:rPr lang="ru-RU" dirty="0" smtClean="0"/>
              <a:t>Моральный долг медицинской сестры-способствовать развитию сестринского дела в Республике Казахстан.</a:t>
            </a:r>
          </a:p>
          <a:p>
            <a:r>
              <a:rPr lang="ru-RU" dirty="0" smtClean="0"/>
              <a:t>Медицинская сестра должна поддерживать, развивать автономию ,независимость и целостность сестринского дела.</a:t>
            </a:r>
          </a:p>
          <a:p>
            <a:r>
              <a:rPr lang="ru-RU" dirty="0" smtClean="0"/>
              <a:t>Долг медицинской сестры привлекать внимание общества и средств массовой информации к нуждам, достижениям и недостаткам сестринского дела</a:t>
            </a:r>
          </a:p>
          <a:p>
            <a:r>
              <a:rPr lang="ru-RU" dirty="0" smtClean="0"/>
              <a:t>Медицинская сестра должна защищать общество от дезинформации или искаженной интерпретации современной парадигмы сестринского дела.</a:t>
            </a:r>
            <a:endParaRPr lang="ru-RU" dirty="0"/>
          </a:p>
        </p:txBody>
      </p:sp>
    </p:spTree>
    <p:extLst>
      <p:ext uri="{BB962C8B-B14F-4D97-AF65-F5344CB8AC3E}">
        <p14:creationId xmlns:p14="http://schemas.microsoft.com/office/powerpoint/2010/main" val="17369110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dirty="0" smtClean="0"/>
              <a:t>Статья 22.  </a:t>
            </a:r>
            <a:r>
              <a:rPr lang="ru-RU" sz="2400" b="1" dirty="0" smtClean="0"/>
              <a:t>Гарантии и защита законных прав медицинской сестры</a:t>
            </a:r>
            <a:endParaRPr lang="ru-RU" sz="2400" b="1" dirty="0"/>
          </a:p>
        </p:txBody>
      </p:sp>
      <p:sp>
        <p:nvSpPr>
          <p:cNvPr id="3" name="Объект 2"/>
          <p:cNvSpPr>
            <a:spLocks noGrp="1"/>
          </p:cNvSpPr>
          <p:nvPr>
            <p:ph idx="1"/>
          </p:nvPr>
        </p:nvSpPr>
        <p:spPr>
          <a:xfrm>
            <a:off x="1331640" y="1556792"/>
            <a:ext cx="7416824" cy="4680520"/>
          </a:xfrm>
        </p:spPr>
        <p:txBody>
          <a:bodyPr>
            <a:normAutofit/>
          </a:bodyPr>
          <a:lstStyle/>
          <a:p>
            <a:r>
              <a:rPr lang="ru-RU" sz="1700" dirty="0" smtClean="0"/>
              <a:t>медицинская сестра имеет право на законную защиту личного достоинства ,физической неприкосновенности и права на помощь при исполнении профессиональных обязанностей, как в мирное так и военное время.</a:t>
            </a:r>
          </a:p>
          <a:p>
            <a:r>
              <a:rPr lang="ru-RU" sz="1700" dirty="0" smtClean="0"/>
              <a:t>Уровень жизни медицинской сестры должен соответствовать статусу ее профессии.</a:t>
            </a:r>
          </a:p>
          <a:p>
            <a:r>
              <a:rPr lang="ru-RU" sz="1700" dirty="0" smtClean="0"/>
              <a:t>Нельзя принуждать к работе на неприемлемых для них условий.</a:t>
            </a:r>
          </a:p>
          <a:p>
            <a:r>
              <a:rPr lang="ru-RU" sz="1700" dirty="0" smtClean="0"/>
              <a:t>Обеспечение условий профессиональной деятельности медицинских сестер должно соответствовать требованиям охраны труда.</a:t>
            </a:r>
          </a:p>
          <a:p>
            <a:r>
              <a:rPr lang="ru-RU" sz="1700" dirty="0" smtClean="0"/>
              <a:t>Медицинская сестра вправе в своевременном получении льгот, предусмотренных законодательством Республики Казахстан для медицинских работников.</a:t>
            </a:r>
          </a:p>
          <a:p>
            <a:endParaRPr lang="ru-RU" dirty="0" smtClean="0"/>
          </a:p>
          <a:p>
            <a:endParaRPr lang="ru-RU" dirty="0"/>
          </a:p>
        </p:txBody>
      </p:sp>
    </p:spTree>
    <p:extLst>
      <p:ext uri="{BB962C8B-B14F-4D97-AF65-F5344CB8AC3E}">
        <p14:creationId xmlns:p14="http://schemas.microsoft.com/office/powerpoint/2010/main" val="21840586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000" dirty="0" smtClean="0"/>
              <a:t>Статья 23. </a:t>
            </a:r>
            <a:r>
              <a:rPr lang="ru-RU" sz="2400" b="1" dirty="0" smtClean="0"/>
              <a:t>Действие </a:t>
            </a:r>
            <a:r>
              <a:rPr lang="ru-RU" sz="2400" b="1" dirty="0"/>
              <a:t>Э</a:t>
            </a:r>
            <a:r>
              <a:rPr lang="ru-RU" sz="2400" b="1" dirty="0" smtClean="0"/>
              <a:t>тического Кодекса.</a:t>
            </a:r>
            <a:endParaRPr lang="ru-RU" sz="2400" b="1" dirty="0"/>
          </a:p>
        </p:txBody>
      </p:sp>
      <p:sp>
        <p:nvSpPr>
          <p:cNvPr id="3" name="Объект 2"/>
          <p:cNvSpPr>
            <a:spLocks noGrp="1"/>
          </p:cNvSpPr>
          <p:nvPr>
            <p:ph idx="1"/>
          </p:nvPr>
        </p:nvSpPr>
        <p:spPr/>
        <p:txBody>
          <a:bodyPr>
            <a:normAutofit/>
          </a:bodyPr>
          <a:lstStyle/>
          <a:p>
            <a:r>
              <a:rPr lang="ru-RU" sz="1700" dirty="0" smtClean="0"/>
              <a:t>Требования настоящего Кодекса обязательны для всех медицинских сестер страны</a:t>
            </a:r>
            <a:endParaRPr lang="ru-RU" sz="1700" dirty="0"/>
          </a:p>
        </p:txBody>
      </p:sp>
    </p:spTree>
    <p:extLst>
      <p:ext uri="{BB962C8B-B14F-4D97-AF65-F5344CB8AC3E}">
        <p14:creationId xmlns:p14="http://schemas.microsoft.com/office/powerpoint/2010/main" val="37279424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200" dirty="0" smtClean="0"/>
              <a:t>Статья 24. </a:t>
            </a:r>
            <a:r>
              <a:rPr lang="ru-RU" sz="2700" b="1" dirty="0" smtClean="0"/>
              <a:t>Ответственность за нарушение Этического Кодекса.</a:t>
            </a:r>
            <a:endParaRPr lang="ru-RU" sz="2700" b="1" dirty="0"/>
          </a:p>
        </p:txBody>
      </p:sp>
      <p:sp>
        <p:nvSpPr>
          <p:cNvPr id="3" name="Объект 2"/>
          <p:cNvSpPr>
            <a:spLocks noGrp="1"/>
          </p:cNvSpPr>
          <p:nvPr>
            <p:ph idx="1"/>
          </p:nvPr>
        </p:nvSpPr>
        <p:spPr>
          <a:xfrm>
            <a:off x="1331641" y="2276872"/>
            <a:ext cx="7202760" cy="3888432"/>
          </a:xfrm>
        </p:spPr>
        <p:txBody>
          <a:bodyPr/>
          <a:lstStyle/>
          <a:p>
            <a:pPr marL="0" indent="0">
              <a:buNone/>
            </a:pPr>
            <a:r>
              <a:rPr lang="ru-RU" dirty="0" smtClean="0"/>
              <a:t>       </a:t>
            </a:r>
            <a:r>
              <a:rPr lang="ru-RU" sz="1700" dirty="0" smtClean="0"/>
              <a:t>За нарушение норм Кодекса могут применяется :</a:t>
            </a:r>
          </a:p>
          <a:p>
            <a:r>
              <a:rPr lang="ru-RU" sz="1700" dirty="0" smtClean="0"/>
              <a:t>замечания;</a:t>
            </a:r>
          </a:p>
          <a:p>
            <a:r>
              <a:rPr lang="ru-RU" sz="1700" dirty="0" smtClean="0"/>
              <a:t>Предупреждении о неполном профессиональном соответствии;</a:t>
            </a:r>
          </a:p>
          <a:p>
            <a:r>
              <a:rPr lang="ru-RU" sz="1700" dirty="0" smtClean="0"/>
              <a:t>Приостановлении членства в Ассоциации  сроком до одного года</a:t>
            </a:r>
          </a:p>
          <a:p>
            <a:r>
              <a:rPr lang="ru-RU" sz="1700" dirty="0" smtClean="0"/>
              <a:t>Исключение из членов общественного объединения с обязательным уведомлением аттестационной (лицензионной) комиссии</a:t>
            </a:r>
          </a:p>
          <a:p>
            <a:endParaRPr lang="ru-RU" dirty="0"/>
          </a:p>
        </p:txBody>
      </p:sp>
    </p:spTree>
    <p:extLst>
      <p:ext uri="{BB962C8B-B14F-4D97-AF65-F5344CB8AC3E}">
        <p14:creationId xmlns:p14="http://schemas.microsoft.com/office/powerpoint/2010/main" val="5179630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dirty="0" smtClean="0"/>
              <a:t>Статья 25.   </a:t>
            </a:r>
            <a:r>
              <a:rPr lang="ru-RU" sz="2400" b="1" dirty="0" smtClean="0"/>
              <a:t>Пересмотр и толкование Этического </a:t>
            </a:r>
            <a:r>
              <a:rPr lang="ru-RU" sz="2400" b="1" dirty="0"/>
              <a:t>К</a:t>
            </a:r>
            <a:r>
              <a:rPr lang="ru-RU" sz="2400" b="1" dirty="0" smtClean="0"/>
              <a:t>одекса.</a:t>
            </a:r>
            <a:endParaRPr lang="ru-RU" sz="2400" b="1" dirty="0"/>
          </a:p>
        </p:txBody>
      </p:sp>
      <p:sp>
        <p:nvSpPr>
          <p:cNvPr id="3" name="Объект 2"/>
          <p:cNvSpPr>
            <a:spLocks noGrp="1"/>
          </p:cNvSpPr>
          <p:nvPr>
            <p:ph idx="1"/>
          </p:nvPr>
        </p:nvSpPr>
        <p:spPr>
          <a:xfrm>
            <a:off x="1619672" y="2133600"/>
            <a:ext cx="7200799" cy="3777622"/>
          </a:xfrm>
        </p:spPr>
        <p:txBody>
          <a:bodyPr>
            <a:normAutofit fontScale="92500" lnSpcReduction="10000"/>
          </a:bodyPr>
          <a:lstStyle/>
          <a:p>
            <a:r>
              <a:rPr lang="ru-RU" dirty="0" smtClean="0"/>
              <a:t>РОО «Специалисты сестринского дела «</a:t>
            </a:r>
            <a:r>
              <a:rPr lang="ru-RU" dirty="0" err="1" smtClean="0"/>
              <a:t>Парыз</a:t>
            </a:r>
            <a:r>
              <a:rPr lang="ru-RU" dirty="0" smtClean="0"/>
              <a:t>» выступает гарантом того, что любые вносимые изменения в Кодекс, будут направлены на совершенствование сестринской помощи, защиту интересов медицинской сестры и пациентов.</a:t>
            </a:r>
          </a:p>
          <a:p>
            <a:r>
              <a:rPr lang="ru-RU" dirty="0" smtClean="0"/>
              <a:t>Право пересмотра принадлежит Этического Кодекса медицинской сестры страны и толкования его отдельных положений принадлежит </a:t>
            </a:r>
            <a:r>
              <a:rPr lang="ru-RU" dirty="0"/>
              <a:t>РОО «Специалисты сестринского дела «</a:t>
            </a:r>
            <a:r>
              <a:rPr lang="ru-RU" dirty="0" err="1"/>
              <a:t>Парыз</a:t>
            </a:r>
            <a:r>
              <a:rPr lang="ru-RU" dirty="0"/>
              <a:t>» </a:t>
            </a:r>
            <a:endParaRPr lang="ru-RU" dirty="0" smtClean="0"/>
          </a:p>
          <a:p>
            <a:r>
              <a:rPr lang="ru-RU" dirty="0" smtClean="0"/>
              <a:t>Рекомендации и предложения по изменению или усовершенствованию отдельных статей Кодекса принимаются к рассмотрению Правлением названного общественного объединения и приобретаю законную силу после его обсуждения и утверждения Правлением.</a:t>
            </a:r>
            <a:endParaRPr lang="ru-RU" dirty="0"/>
          </a:p>
        </p:txBody>
      </p:sp>
    </p:spTree>
    <p:extLst>
      <p:ext uri="{BB962C8B-B14F-4D97-AF65-F5344CB8AC3E}">
        <p14:creationId xmlns:p14="http://schemas.microsoft.com/office/powerpoint/2010/main" val="920181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700" b="1" dirty="0" smtClean="0"/>
              <a:t>Общие положения</a:t>
            </a:r>
            <a:r>
              <a:rPr lang="ru-RU" dirty="0" smtClean="0"/>
              <a:t/>
            </a:r>
            <a:br>
              <a:rPr lang="ru-RU" dirty="0" smtClean="0"/>
            </a:br>
            <a:r>
              <a:rPr lang="ru-RU" sz="2200" i="1" dirty="0" smtClean="0"/>
              <a:t>«Лечение болезни требует не только искусства врача и лекарства, но также много забот и ласки по отношению к больному» Гиппократ</a:t>
            </a:r>
            <a:endParaRPr lang="ru-RU" sz="2200" i="1" dirty="0"/>
          </a:p>
        </p:txBody>
      </p:sp>
      <p:sp>
        <p:nvSpPr>
          <p:cNvPr id="3" name="Содержимое 2"/>
          <p:cNvSpPr>
            <a:spLocks noGrp="1"/>
          </p:cNvSpPr>
          <p:nvPr>
            <p:ph idx="1"/>
          </p:nvPr>
        </p:nvSpPr>
        <p:spPr>
          <a:xfrm>
            <a:off x="1942415" y="2492896"/>
            <a:ext cx="7094081" cy="3418326"/>
          </a:xfrm>
        </p:spPr>
        <p:txBody>
          <a:bodyPr>
            <a:noAutofit/>
          </a:bodyPr>
          <a:lstStyle/>
          <a:p>
            <a:r>
              <a:rPr lang="ru-RU" sz="1700" dirty="0" smtClean="0"/>
              <a:t>Этической основой профессиональной деятельности медицинской сестры являются гуманность и милосердие.</a:t>
            </a:r>
          </a:p>
          <a:p>
            <a:r>
              <a:rPr lang="ru-RU" sz="1700" dirty="0" smtClean="0"/>
              <a:t>Важнейшими задачами профессиональной деятельности медицинской сестры являются: комплексный всесторонний  уход за пациентами и облегчение их страданий; сохранение здоровья и реабилитация; содействие укреплению здоровья и проф</a:t>
            </a:r>
            <a:r>
              <a:rPr lang="ru-RU" sz="1700" dirty="0"/>
              <a:t>и</a:t>
            </a:r>
            <a:r>
              <a:rPr lang="ru-RU" sz="1700" dirty="0" smtClean="0"/>
              <a:t>лактика заболеваний.</a:t>
            </a:r>
          </a:p>
          <a:p>
            <a:r>
              <a:rPr lang="ru-RU" sz="1700" dirty="0" smtClean="0"/>
              <a:t>Этический кодекс дает четкие нравственные ориентиры профессиональной деятельности медицинской сестры ,призван способствовать консолидации, повышению престижа и авторитета сестринской профессии в обществе, развитию сестринского дела в Казахстане.</a:t>
            </a:r>
            <a:endParaRPr lang="ru-RU" sz="1700" dirty="0"/>
          </a:p>
        </p:txBody>
      </p:sp>
    </p:spTree>
    <p:extLst>
      <p:ext uri="{BB962C8B-B14F-4D97-AF65-F5344CB8AC3E}">
        <p14:creationId xmlns:p14="http://schemas.microsoft.com/office/powerpoint/2010/main" val="24725060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77500" lnSpcReduction="20000"/>
          </a:bodyPr>
          <a:lstStyle/>
          <a:p>
            <a:r>
              <a:rPr lang="ru-RU" dirty="0"/>
              <a:t>Литература 1.Кодекс Республики Казахстан О здоровье народа и системе здравоохранения от 18.09.2009г. № 193-lY ЗРК 2.Еврейская медицинская и социальная этика :Избранные материалы/Под редакцией М.Бараш;Сост.В.Свердловски,М.Шлезингер.-Иерусалим;СПб:ИСОР,2003.-354с. 3.Афоризмы великих врачей/под.ред.В.П.Бугромеева,В.В.</a:t>
            </a:r>
            <a:r>
              <a:rPr lang="ru-RU" dirty="0" err="1"/>
              <a:t>Бугромеева</a:t>
            </a:r>
            <a:r>
              <a:rPr lang="ru-RU" dirty="0"/>
              <a:t>.-</a:t>
            </a:r>
            <a:r>
              <a:rPr lang="ru-RU" dirty="0" err="1"/>
              <a:t>М:ОЛМа</a:t>
            </a:r>
            <a:r>
              <a:rPr lang="ru-RU" dirty="0"/>
              <a:t> Медиа Групп,2011.-304с.:ил. 4.Проблемы этики и деонтологии в работе медицинской сестры .Выпуск №1 2008г/ООО Издательство «Медицинский проект»-72с. 4.Этические принципы сестринского дела-свод правил для медсестёр/</a:t>
            </a:r>
            <a:r>
              <a:rPr lang="ru-RU" dirty="0" err="1"/>
              <a:t>выработанПрофессиональным</a:t>
            </a:r>
            <a:r>
              <a:rPr lang="ru-RU" dirty="0"/>
              <a:t> служебным комитетом и принят Советом национальных представителей МСМ в Мексике-Сити-май 1973г. 5.Декларация защиты прав пациента в Европе /</a:t>
            </a:r>
            <a:r>
              <a:rPr lang="ru-RU" dirty="0" err="1"/>
              <a:t>Источник:Европейское</a:t>
            </a:r>
            <a:r>
              <a:rPr lang="ru-RU" dirty="0"/>
              <a:t> региональное бюро Всемирной организации здравоохранения при участии Отдела законодательства в области здравоохранения Амстердамского Университета,1994г. 6.Женевская декларация(принята 2-ой Генеральной Ассамблеей Всемирной медицинской </a:t>
            </a:r>
            <a:r>
              <a:rPr lang="ru-RU" dirty="0" err="1"/>
              <a:t>ассоциации,Женева,Швейцария,сентябрь</a:t>
            </a:r>
            <a:r>
              <a:rPr lang="ru-RU" dirty="0"/>
              <a:t> 1948г.с изменениями и дополнениями от 1968,1983,1994гг.</a:t>
            </a:r>
            <a:endParaRPr lang="ru-RU" dirty="0"/>
          </a:p>
        </p:txBody>
      </p:sp>
    </p:spTree>
    <p:extLst>
      <p:ext uri="{BB962C8B-B14F-4D97-AF65-F5344CB8AC3E}">
        <p14:creationId xmlns:p14="http://schemas.microsoft.com/office/powerpoint/2010/main" val="1609775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942415" y="476672"/>
            <a:ext cx="6591985" cy="5434550"/>
          </a:xfrm>
        </p:spPr>
        <p:txBody>
          <a:bodyPr>
            <a:normAutofit fontScale="85000" lnSpcReduction="20000"/>
          </a:bodyPr>
          <a:lstStyle/>
          <a:p>
            <a:r>
              <a:rPr lang="ru-RU" sz="2000" dirty="0" smtClean="0"/>
              <a:t>Положение Кодекса распространяется на всех медицинских сестер, независимо от профиля деятельности, формы собственности организации здравоохранения, ведомственной принадлежности и иных факторов , в том числе на практикующих(частнопрактикующих)медицинских сестер, администраторов сестринского дела всех уровней ,преподавателей сестринского дела и медицинских сестер-исследователей.</a:t>
            </a:r>
          </a:p>
          <a:p>
            <a:r>
              <a:rPr lang="ru-RU" sz="2000" dirty="0" smtClean="0"/>
              <a:t>Положение настоящего Кодекса должны рассматривается во взаимосвязи с правовыми нормами, стандартами сестринской практики, клиническими рекомендациями и другими нормативными актами, регламентирующие сестринскую деятельность. В вопросах этического регулирования исполнения профессиональных- обязанностей, настоящий Кодекс имеет высший приоритет.</a:t>
            </a:r>
          </a:p>
          <a:p>
            <a:r>
              <a:rPr lang="ru-RU" sz="2000" dirty="0" smtClean="0"/>
              <a:t>Профессиональное сообщество медицинских сестер несет ответственность за соблюдение положений настоящего Кодекса перед пациентами, их семьями, социальными группами, обществом в целом и своими коллегами</a:t>
            </a:r>
          </a:p>
        </p:txBody>
      </p:sp>
    </p:spTree>
    <p:extLst>
      <p:ext uri="{BB962C8B-B14F-4D97-AF65-F5344CB8AC3E}">
        <p14:creationId xmlns:p14="http://schemas.microsoft.com/office/powerpoint/2010/main" val="3611995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dirty="0" smtClean="0"/>
              <a:t>Статья 1.  </a:t>
            </a:r>
            <a:r>
              <a:rPr lang="ru-RU" sz="2400" b="1" dirty="0" smtClean="0"/>
              <a:t>Медицинская сестра и пациент.</a:t>
            </a:r>
            <a:endParaRPr lang="ru-RU" sz="2400" b="1" dirty="0"/>
          </a:p>
        </p:txBody>
      </p:sp>
      <p:sp>
        <p:nvSpPr>
          <p:cNvPr id="3" name="Содержимое 2"/>
          <p:cNvSpPr>
            <a:spLocks noGrp="1"/>
          </p:cNvSpPr>
          <p:nvPr>
            <p:ph idx="1"/>
          </p:nvPr>
        </p:nvSpPr>
        <p:spPr/>
        <p:txBody>
          <a:bodyPr>
            <a:normAutofit/>
          </a:bodyPr>
          <a:lstStyle/>
          <a:p>
            <a:pPr marL="0" indent="0">
              <a:buNone/>
            </a:pPr>
            <a:r>
              <a:rPr lang="ru-RU" sz="1700" dirty="0" smtClean="0"/>
              <a:t>Положение настоящего Кодекса распространяются на все виды и формы клинических взаимоотношений, возникающих между медицинской сестрой и пациентом. В зависимости от конкретной ситуации в роли пациента могут выступать больной или здоровый человек, семья и окружение пациента, социальная ,профессиональная или иная группа людей, общество в целом.</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dirty="0" smtClean="0"/>
              <a:t>Статья 2.  </a:t>
            </a:r>
            <a:r>
              <a:rPr lang="ru-RU" sz="2400" b="1" dirty="0" smtClean="0"/>
              <a:t>Медицинская сестра и право пациента на качественную медицинскую помощь.</a:t>
            </a:r>
            <a:endParaRPr lang="ru-RU" sz="2400" b="1" dirty="0"/>
          </a:p>
        </p:txBody>
      </p:sp>
      <p:sp>
        <p:nvSpPr>
          <p:cNvPr id="3" name="Содержимое 2"/>
          <p:cNvSpPr>
            <a:spLocks noGrp="1"/>
          </p:cNvSpPr>
          <p:nvPr>
            <p:ph idx="1"/>
          </p:nvPr>
        </p:nvSpPr>
        <p:spPr>
          <a:xfrm>
            <a:off x="1475656" y="2133600"/>
            <a:ext cx="7668343" cy="4319736"/>
          </a:xfrm>
        </p:spPr>
        <p:txBody>
          <a:bodyPr>
            <a:normAutofit fontScale="25000" lnSpcReduction="20000"/>
          </a:bodyPr>
          <a:lstStyle/>
          <a:p>
            <a:r>
              <a:rPr lang="ru-RU" sz="6800" dirty="0" smtClean="0"/>
              <a:t>Медицинская сестра должна уважать неотъемлемые права каждого человека на наивысший достижимый уровень физического и психического здоровья, наилучший уровень социальной адаптации и на получение адекватной </a:t>
            </a:r>
            <a:r>
              <a:rPr lang="ru-RU" sz="6800" dirty="0" err="1" smtClean="0"/>
              <a:t>пациентцентрированной</a:t>
            </a:r>
            <a:r>
              <a:rPr lang="ru-RU" sz="6800" dirty="0" smtClean="0"/>
              <a:t> медицинской помощи.</a:t>
            </a:r>
          </a:p>
          <a:p>
            <a:r>
              <a:rPr lang="ru-RU" sz="6800" dirty="0" smtClean="0"/>
              <a:t>Медицинская сестра обязана оказывать пациенту качественную медицинскую помощь ,отвечающую принципам гуманности, профессиональным стандартам и современным представлениям медицинской науки. В клинической практике основой деятельности медицинской сестры являются принципы ухода, основанного на доказательствах.</a:t>
            </a:r>
          </a:p>
          <a:p>
            <a:r>
              <a:rPr lang="ru-RU" sz="6800" dirty="0" smtClean="0"/>
              <a:t>Действия медицинской сестры ,выполняемые в рамках деятельности </a:t>
            </a:r>
            <a:r>
              <a:rPr lang="ru-RU" sz="6800" dirty="0" err="1" smtClean="0"/>
              <a:t>мультидисциплинарной</a:t>
            </a:r>
            <a:r>
              <a:rPr lang="ru-RU" sz="6800" dirty="0" smtClean="0"/>
              <a:t> бригады , должны быть нацелены на достижение наивысшего комплексного результата: на благо пациента во всех аспектах комплексной медицинской помощи, не ограничиваясь сугубо медицинскими аспектами</a:t>
            </a:r>
          </a:p>
          <a:p>
            <a:r>
              <a:rPr lang="ru-RU" sz="6800" dirty="0" smtClean="0"/>
              <a:t>Медицинская сестра несет моральную ответственность за свою деятельность перед пациентами, коллегами и обществом</a:t>
            </a:r>
          </a:p>
          <a:p>
            <a:endParaRPr lang="ru-RU"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dirty="0" smtClean="0"/>
              <a:t>Статья 3.  </a:t>
            </a:r>
            <a:r>
              <a:rPr lang="ru-RU" sz="2400" b="1" dirty="0" smtClean="0"/>
              <a:t>Основное условие сестринской деятельности-профессиональная компетентность.</a:t>
            </a:r>
            <a:endParaRPr lang="ru-RU" sz="2400" b="1" dirty="0"/>
          </a:p>
        </p:txBody>
      </p:sp>
      <p:sp>
        <p:nvSpPr>
          <p:cNvPr id="3" name="Объект 2"/>
          <p:cNvSpPr>
            <a:spLocks noGrp="1"/>
          </p:cNvSpPr>
          <p:nvPr>
            <p:ph idx="1"/>
          </p:nvPr>
        </p:nvSpPr>
        <p:spPr/>
        <p:txBody>
          <a:bodyPr>
            <a:normAutofit/>
          </a:bodyPr>
          <a:lstStyle/>
          <a:p>
            <a:r>
              <a:rPr lang="ru-RU" dirty="0" smtClean="0"/>
              <a:t>Медицинская сестра должна соблюдать и поддерживать профессиональные стандарты деятельности</a:t>
            </a:r>
          </a:p>
          <a:p>
            <a:r>
              <a:rPr lang="ru-RU" dirty="0" smtClean="0"/>
              <a:t>Непрерывное совершенствование специальных компетенций, повышение своего культурного уровня</a:t>
            </a:r>
          </a:p>
          <a:p>
            <a:r>
              <a:rPr lang="ru-RU" dirty="0" smtClean="0"/>
              <a:t>Должна быть </a:t>
            </a:r>
            <a:r>
              <a:rPr lang="ru-RU" dirty="0" err="1" smtClean="0"/>
              <a:t>компетента</a:t>
            </a:r>
            <a:r>
              <a:rPr lang="ru-RU" dirty="0" smtClean="0"/>
              <a:t> в отношении моральных и юридических прав пациента</a:t>
            </a:r>
          </a:p>
          <a:p>
            <a:r>
              <a:rPr lang="ru-RU" dirty="0"/>
              <a:t>Медицинская сестра должна предпринять все меры</a:t>
            </a:r>
            <a:r>
              <a:rPr lang="ru-RU" dirty="0" smtClean="0"/>
              <a:t>, чтобы </a:t>
            </a:r>
            <a:r>
              <a:rPr lang="ru-RU" dirty="0"/>
              <a:t>защитить интересы пациента.</a:t>
            </a:r>
          </a:p>
          <a:p>
            <a:endParaRPr lang="ru-RU" sz="2400" dirty="0"/>
          </a:p>
        </p:txBody>
      </p:sp>
    </p:spTree>
    <p:extLst>
      <p:ext uri="{BB962C8B-B14F-4D97-AF65-F5344CB8AC3E}">
        <p14:creationId xmlns:p14="http://schemas.microsoft.com/office/powerpoint/2010/main" val="3630700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45201" y="624110"/>
            <a:ext cx="6947279" cy="1280890"/>
          </a:xfrm>
        </p:spPr>
        <p:txBody>
          <a:bodyPr>
            <a:normAutofit fontScale="90000"/>
          </a:bodyPr>
          <a:lstStyle/>
          <a:p>
            <a:r>
              <a:rPr lang="ru-RU" sz="2200" dirty="0" smtClean="0"/>
              <a:t>Статья 4. </a:t>
            </a:r>
            <a:r>
              <a:rPr lang="ru-RU" sz="2700" b="1" dirty="0" smtClean="0"/>
              <a:t>Гуманное отношение к пациенту, уважение его законных прав.</a:t>
            </a:r>
            <a:endParaRPr lang="ru-RU" sz="2700" b="1" dirty="0"/>
          </a:p>
        </p:txBody>
      </p:sp>
      <p:sp>
        <p:nvSpPr>
          <p:cNvPr id="3" name="Объект 2"/>
          <p:cNvSpPr>
            <a:spLocks noGrp="1"/>
          </p:cNvSpPr>
          <p:nvPr>
            <p:ph idx="1"/>
          </p:nvPr>
        </p:nvSpPr>
        <p:spPr/>
        <p:txBody>
          <a:bodyPr>
            <a:normAutofit fontScale="70000" lnSpcReduction="20000"/>
          </a:bodyPr>
          <a:lstStyle/>
          <a:p>
            <a:r>
              <a:rPr lang="ru-RU" sz="2400" dirty="0" smtClean="0"/>
              <a:t>медицинская сестра должна превыше всего ставить сострадание и уважение к жизни пациента.</a:t>
            </a:r>
          </a:p>
          <a:p>
            <a:r>
              <a:rPr lang="ru-RU" sz="2400" dirty="0" smtClean="0"/>
              <a:t>Медицинская сестра обязана уважать право пациента на облегчение страданий ,в какой позволяет существующий уровень медицинской науки</a:t>
            </a:r>
            <a:endParaRPr lang="ru-RU" sz="2400" dirty="0"/>
          </a:p>
          <a:p>
            <a:r>
              <a:rPr lang="ru-RU" sz="2400" dirty="0" smtClean="0"/>
              <a:t>Медицинская сестра не вправе участвовать в пытках, казнях и иных формах жестокого и бесчеловечного обращения с людьми</a:t>
            </a:r>
          </a:p>
          <a:p>
            <a:r>
              <a:rPr lang="ru-RU" sz="2400" dirty="0" smtClean="0"/>
              <a:t>Медицинская сестра не вправе способствовать самоубийству больного</a:t>
            </a:r>
            <a:endParaRPr lang="ru-RU" sz="2400" dirty="0"/>
          </a:p>
          <a:p>
            <a:r>
              <a:rPr lang="ru-RU" sz="2400" dirty="0" smtClean="0"/>
              <a:t>Медицинская сестра ответственна, в пределах своей компетенции, за обеспечение прав пациента, провозглашенных международными правовыми актами и законодательно закрепленными в Республике Казахстан</a:t>
            </a:r>
            <a:endParaRPr lang="ru-RU" sz="2400" dirty="0"/>
          </a:p>
        </p:txBody>
      </p:sp>
    </p:spTree>
    <p:extLst>
      <p:ext uri="{BB962C8B-B14F-4D97-AF65-F5344CB8AC3E}">
        <p14:creationId xmlns:p14="http://schemas.microsoft.com/office/powerpoint/2010/main" val="31220985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200" dirty="0" smtClean="0"/>
              <a:t>Статья 5.  </a:t>
            </a:r>
            <a:r>
              <a:rPr lang="ru-RU" sz="2700" b="1" dirty="0" smtClean="0"/>
              <a:t>Уважение человеческого достоинства пациента.</a:t>
            </a:r>
            <a:endParaRPr lang="ru-RU" sz="2700" b="1" dirty="0"/>
          </a:p>
        </p:txBody>
      </p:sp>
      <p:sp>
        <p:nvSpPr>
          <p:cNvPr id="3" name="Объект 2"/>
          <p:cNvSpPr>
            <a:spLocks noGrp="1"/>
          </p:cNvSpPr>
          <p:nvPr>
            <p:ph idx="1"/>
          </p:nvPr>
        </p:nvSpPr>
        <p:spPr/>
        <p:txBody>
          <a:bodyPr>
            <a:normAutofit fontScale="70000" lnSpcReduction="20000"/>
          </a:bodyPr>
          <a:lstStyle/>
          <a:p>
            <a:r>
              <a:rPr lang="ru-RU" sz="2400" dirty="0" smtClean="0"/>
              <a:t>Медицинская сестра должна быть постоянно готова оказать компетентную помощь пациентам независимо от их возраста или пола ,характера заболевания, расовой принадлежности, религиозных или политических убеждений, социального или материального положения или других различий.</a:t>
            </a:r>
          </a:p>
          <a:p>
            <a:r>
              <a:rPr lang="ru-RU" sz="2400" dirty="0" smtClean="0"/>
              <a:t>Медицинская сестра не вправе навязывать пациенту свои моральные, религиозные, политические убеждения.</a:t>
            </a:r>
          </a:p>
          <a:p>
            <a:r>
              <a:rPr lang="ru-RU" sz="2400" dirty="0" smtClean="0"/>
              <a:t>Медицинская сестра должна активно вмешиваться в ситуациях, когда личное достоинство пациента во взаимодействии с медицинскими или социальными системами подвергается унижению.</a:t>
            </a:r>
            <a:endParaRPr lang="ru-RU" sz="2400" dirty="0"/>
          </a:p>
        </p:txBody>
      </p:sp>
    </p:spTree>
    <p:extLst>
      <p:ext uri="{BB962C8B-B14F-4D97-AF65-F5344CB8AC3E}">
        <p14:creationId xmlns:p14="http://schemas.microsoft.com/office/powerpoint/2010/main" val="882957334"/>
      </p:ext>
    </p:extLst>
  </p:cSld>
  <p:clrMapOvr>
    <a:masterClrMapping/>
  </p:clrMapOvr>
  <p:timing>
    <p:tnLst>
      <p:par>
        <p:cTn id="1" dur="indefinite" restart="never" nodeType="tmRoot"/>
      </p:par>
    </p:tnLst>
  </p:timing>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817</TotalTime>
  <Words>1871</Words>
  <Application>Microsoft Office PowerPoint</Application>
  <PresentationFormat>Экран (4:3)</PresentationFormat>
  <Paragraphs>113</Paragraphs>
  <Slides>30</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30</vt:i4>
      </vt:variant>
    </vt:vector>
  </HeadingPairs>
  <TitlesOfParts>
    <vt:vector size="34" baseType="lpstr">
      <vt:lpstr>Arial</vt:lpstr>
      <vt:lpstr>Century Gothic</vt:lpstr>
      <vt:lpstr>Wingdings 3</vt:lpstr>
      <vt:lpstr>Легкий дым</vt:lpstr>
      <vt:lpstr>Презентация PowerPoint</vt:lpstr>
      <vt:lpstr>    Неотъемлемой частью становления сестринской профессии должен стать Этический Кодекс.</vt:lpstr>
      <vt:lpstr>Общие положения «Лечение болезни требует не только искусства врача и лекарства, но также много забот и ласки по отношению к больному» Гиппократ</vt:lpstr>
      <vt:lpstr>Презентация PowerPoint</vt:lpstr>
      <vt:lpstr>Статья 1.  Медицинская сестра и пациент.</vt:lpstr>
      <vt:lpstr>Статья 2.  Медицинская сестра и право пациента на качественную медицинскую помощь.</vt:lpstr>
      <vt:lpstr>Статья 3.  Основное условие сестринской деятельности-профессиональная компетентность.</vt:lpstr>
      <vt:lpstr>Статья 4. Гуманное отношение к пациенту, уважение его законных прав.</vt:lpstr>
      <vt:lpstr>Статья 5.  Уважение человеческого достоинства пациента.</vt:lpstr>
      <vt:lpstr>Статья 6.   Прежде всего – не навреди.</vt:lpstr>
      <vt:lpstr>Статья 7.  Медицинская сестра и право на информацию.</vt:lpstr>
      <vt:lpstr>Статья 8. Медицинская сестра и право пациента соглашаться на медицинское вмешательство или отказываться от него.</vt:lpstr>
      <vt:lpstr>Статья 9. Обязанность хранить  профессиональную тайну.</vt:lpstr>
      <vt:lpstr>Статья 10.  Медицинская сестра и умирающий больной.</vt:lpstr>
      <vt:lpstr>Статья 11. Работа медицинских сестер в условиях чрезвычайной ситуации.</vt:lpstr>
      <vt:lpstr>Статья 12.  Медицинская сестра как участник научных исследований.</vt:lpstr>
      <vt:lpstr>Статья 13.  Медицинская сестра и процесс обучения.</vt:lpstr>
      <vt:lpstr>Статья 14.   Уважение к своей профессии.</vt:lpstr>
      <vt:lpstr>Статья 15. Медицинская сестра и коллеги.</vt:lpstr>
      <vt:lpstr>Статья 16.  Этическая ответственность руководителей сестринских служб.</vt:lpstr>
      <vt:lpstr> Статья 17.  Медицинская сестра и сомнительная медицинская практика.   </vt:lpstr>
      <vt:lpstr>Статья 18.  Медицинская сестра и этический конфликт.</vt:lpstr>
      <vt:lpstr>Статья 19.   Право медицинской сестры на  отказ от участия в процедурах,противоречащих ее моральным принципам.</vt:lpstr>
      <vt:lpstr>Статья 20.  Ответственность перед обществом.</vt:lpstr>
      <vt:lpstr>Статья 21. Поддержание автономии и целостности сестринского дела.</vt:lpstr>
      <vt:lpstr>Статья 22.  Гарантии и защита законных прав медицинской сестры</vt:lpstr>
      <vt:lpstr>Статья 23. Действие Этического Кодекса.</vt:lpstr>
      <vt:lpstr>Статья 24. Ответственность за нарушение Этического Кодекса.</vt:lpstr>
      <vt:lpstr>Статья 25.   Пересмотр и толкование Этического Кодекса.</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План развития сестринского дела на 2019 год</dc:title>
  <dc:creator>Врач</dc:creator>
  <cp:lastModifiedBy>User 2</cp:lastModifiedBy>
  <cp:revision>65</cp:revision>
  <dcterms:created xsi:type="dcterms:W3CDTF">2016-12-23T08:25:56Z</dcterms:created>
  <dcterms:modified xsi:type="dcterms:W3CDTF">2018-06-11T08:52:19Z</dcterms:modified>
</cp:coreProperties>
</file>